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7" r:id="rId6"/>
    <p:sldId id="258" r:id="rId7"/>
    <p:sldId id="290" r:id="rId8"/>
    <p:sldId id="264" r:id="rId9"/>
    <p:sldId id="293" r:id="rId10"/>
    <p:sldId id="294" r:id="rId11"/>
    <p:sldId id="291" r:id="rId12"/>
    <p:sldId id="295" r:id="rId13"/>
    <p:sldId id="262" r:id="rId14"/>
    <p:sldId id="296" r:id="rId15"/>
    <p:sldId id="297" r:id="rId16"/>
    <p:sldId id="298" r:id="rId17"/>
    <p:sldId id="299" r:id="rId18"/>
    <p:sldId id="300" r:id="rId19"/>
    <p:sldId id="301" r:id="rId20"/>
    <p:sldId id="268" r:id="rId21"/>
    <p:sldId id="286" r:id="rId22"/>
    <p:sldId id="292" r:id="rId23"/>
    <p:sldId id="302" r:id="rId24"/>
    <p:sldId id="303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D914A-7ED7-93D7-0292-4BD4A7B4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63F374-8F88-A207-E4F6-8A4FDDC08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D33A2-9C37-8B7D-E6C7-5F89148EB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D0052-8A02-0D14-5D54-23BF4AF32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55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912FD-5101-14EC-FB10-7341C810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33A99-7FA0-6A13-70D1-03B69BF56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D0EFA-CC72-4F24-E9AF-143DA9634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6A9CA-1F39-A0E6-D0E9-767CD0BF3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40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C8C4-1E45-5487-45BF-F8FB8F05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5373BA-8878-E2C5-ABCB-7F79E7FE6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952EB-FBD6-48B1-8395-23E131C58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38AA1-AC17-FD03-A4D8-0CFA550D7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29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5A9B0-21B7-3CBD-DA74-6168DF12F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8D216-01C4-1296-02D3-F1A0869AD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71242-672A-DF97-2849-4654D03C1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F4C92-A2E3-7B54-C5DF-13006A7C8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69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398F3-4574-8169-914A-3D27C9F1F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9D475-67C7-D513-9B8B-193E13F0A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16DE4-7B51-2CCE-A570-1FB6E5500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FFAEE-C5C4-36C1-17E8-BF2CAF5AB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59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3081-4535-BD1D-D1F6-A0FF1CEA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433FE-581F-61CD-1BDD-70CB376DC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D38FE-F08C-3E4F-B921-B410C1EEA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F8D0-B81D-7E4C-46C0-D6807CFB9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CB50-B914-E987-0DD1-1C187A7EE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6BAB0-A0C0-310F-C14D-D676C21A7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6873CE-F6EA-C1EB-2244-7AA3DDF64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AFB6-AB0D-F087-5DF7-9188D0E16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66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1D1C-E54A-D06E-20DA-C5C662FA5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EFB59-F9C6-BA50-C994-F41D83C38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EAA69-6A81-BDD8-B73A-4565512A5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0FF83-F2F2-6912-DF3F-EFA6B9049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2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DD283-9EF4-868A-4B99-9C8806FC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0C795-1420-A0D2-189B-D5B7F3312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A927CC-8EFC-A80C-2E6C-FF10E57CC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83EA5-070F-DFA6-44B5-3A81B759E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65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A3FD-FB03-55B9-F5F9-710FC0A33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D8F38-F061-A60C-50D2-E147B5587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2010F-5126-2E5B-82AE-47484EC8D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DB7D0-4E0F-D1B6-2F4D-4C4FC633B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5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CA483-6AF4-025F-C3F6-EC9305BC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D3A26-F672-0EEE-387E-D1B368098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64158-E4F1-E3D7-C2F7-815B5D00A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134E-0B5A-FA82-449A-DA30B6C33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2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Ai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Explanation of the solution and developed application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How it Works</a:t>
            </a:r>
          </a:p>
          <a:p>
            <a:r>
              <a:rPr lang="en-US" sz="2400" b="1" dirty="0"/>
              <a:t>Data Preprocessing</a:t>
            </a:r>
            <a:r>
              <a:rPr lang="en-US" sz="2400" dirty="0"/>
              <a:t>: </a:t>
            </a:r>
            <a:r>
              <a:rPr lang="en-US" dirty="0"/>
              <a:t>The system loads a cleaned_routes.csv dataset. It uses </a:t>
            </a:r>
            <a:r>
              <a:rPr lang="en-US" dirty="0" err="1"/>
              <a:t>LabelEncoder</a:t>
            </a:r>
            <a:r>
              <a:rPr lang="en-US" dirty="0"/>
              <a:t> to convert categorical text (like route names) into numerical formats, preventing system errors during training.</a:t>
            </a:r>
          </a:p>
          <a:p>
            <a:r>
              <a:rPr lang="en-US" sz="2400" b="1" dirty="0"/>
              <a:t>Predictive Modeling</a:t>
            </a:r>
            <a:r>
              <a:rPr lang="en-US" sz="2400" dirty="0"/>
              <a:t>: </a:t>
            </a:r>
            <a:r>
              <a:rPr lang="en-US" dirty="0"/>
              <a:t>A </a:t>
            </a:r>
            <a:r>
              <a:rPr lang="en-US" b="1" dirty="0"/>
              <a:t>Random Forest Regressor</a:t>
            </a:r>
            <a:r>
              <a:rPr lang="en-US" dirty="0"/>
              <a:t> analyzes route "Vertices" to predict distance with high precision.</a:t>
            </a:r>
          </a:p>
          <a:p>
            <a:r>
              <a:rPr lang="en-US" sz="2400" b="1" dirty="0"/>
              <a:t>Path Evolution</a:t>
            </a:r>
            <a:r>
              <a:rPr lang="en-US" sz="2400" dirty="0"/>
              <a:t>: </a:t>
            </a:r>
            <a:r>
              <a:rPr lang="en-US" dirty="0"/>
              <a:t>The </a:t>
            </a:r>
            <a:r>
              <a:rPr lang="en-US" b="1" dirty="0"/>
              <a:t>Genetic Algorithm</a:t>
            </a:r>
            <a:r>
              <a:rPr lang="en-US" dirty="0"/>
              <a:t> builds a calculation graph and runs through 50 generations to identify the "fittest" (shortest) routes.</a:t>
            </a:r>
          </a:p>
          <a:p>
            <a:r>
              <a:rPr lang="en-US" sz="2400" b="1" dirty="0"/>
              <a:t>Adaptive Routing</a:t>
            </a:r>
            <a:r>
              <a:rPr lang="en-US" sz="2400" dirty="0"/>
              <a:t>: </a:t>
            </a:r>
            <a:r>
              <a:rPr lang="en-US" dirty="0"/>
              <a:t>The </a:t>
            </a:r>
            <a:r>
              <a:rPr lang="en-US" b="1" dirty="0"/>
              <a:t>DQN agent</a:t>
            </a:r>
            <a:r>
              <a:rPr lang="en-US" dirty="0"/>
              <a:t> simulates 50 episodes of learning, improving its cumulative reward as it masters the transit environment.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36B75-2ED4-B95C-324E-C858267A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1947-B83B-1FBA-5EF6-068CA4D84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Explanation of the solution and developed application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9279103D-6D88-EE53-4184-1B2031B828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3BF913-8430-7B29-A84E-EB6BFFD6164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Achieved Results</a:t>
            </a:r>
          </a:p>
          <a:p>
            <a:r>
              <a:rPr lang="en-US" b="1" dirty="0"/>
              <a:t>High Accuracy</a:t>
            </a:r>
            <a:r>
              <a:rPr lang="en-US" dirty="0"/>
              <a:t>: The Random Forest model achieved a stellar </a:t>
            </a:r>
            <a:r>
              <a:rPr lang="en-US" b="1" dirty="0"/>
              <a:t>R2 Score of 0.9638</a:t>
            </a:r>
            <a:r>
              <a:rPr lang="en-US" dirty="0"/>
              <a:t>, significantly outperforming Linear and Decision Tree regressions.</a:t>
            </a:r>
          </a:p>
          <a:p>
            <a:r>
              <a:rPr lang="en-US" b="1" dirty="0"/>
              <a:t>Optimization Success</a:t>
            </a:r>
            <a:r>
              <a:rPr lang="en-US" dirty="0"/>
              <a:t>: The Genetic Algorithm successfully optimized path efficiency to a score of </a:t>
            </a:r>
            <a:r>
              <a:rPr lang="en-US" b="1" dirty="0"/>
              <a:t>0.94</a:t>
            </a:r>
            <a:r>
              <a:rPr lang="en-US" dirty="0"/>
              <a:t>.</a:t>
            </a:r>
          </a:p>
          <a:p>
            <a:r>
              <a:rPr lang="en-US" b="1" dirty="0"/>
              <a:t>Learning Progress</a:t>
            </a:r>
            <a:r>
              <a:rPr lang="en-US" dirty="0"/>
              <a:t>: The DQN agent demonstrated consistent improvement, moving from a reward of -100 to nearly -20, proving its ability to adapt to network changes.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2EBAF06-DD25-01B6-5881-D2D8679B5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D4ED02-348E-A86C-A195-6ECBF14B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5BC9054-5224-6D09-CB91-C03FC963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0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FB739-56C3-A3B8-4416-75FBE7ED4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FE43-46FF-9E93-726D-9623DEF1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Explanation of the solution and developed application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A0662D2D-9C49-19D8-1B71-2F7D8527B1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12B291-B834-5283-611A-1D31D1C82D5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How the solution Addresses Real World Problems</a:t>
            </a:r>
          </a:p>
          <a:p>
            <a:pPr marL="0" indent="0">
              <a:buNone/>
            </a:pPr>
            <a:r>
              <a:rPr lang="en-US" dirty="0"/>
              <a:t>There are many solutions which are addressed in this project some of them are as follows:</a:t>
            </a:r>
          </a:p>
          <a:p>
            <a:pPr marL="0" indent="0">
              <a:buNone/>
            </a:pPr>
            <a:r>
              <a:rPr lang="en-US" dirty="0"/>
              <a:t>•	Reduces confusion for public transport users</a:t>
            </a:r>
          </a:p>
          <a:p>
            <a:pPr marL="0" indent="0">
              <a:buNone/>
            </a:pPr>
            <a:r>
              <a:rPr lang="en-US" dirty="0"/>
              <a:t>•	Saves travel time and effort</a:t>
            </a:r>
          </a:p>
          <a:p>
            <a:pPr marL="0" indent="0">
              <a:buNone/>
            </a:pPr>
            <a:r>
              <a:rPr lang="en-US" dirty="0"/>
              <a:t>•	Helps students, tourists and new personal in the area</a:t>
            </a:r>
          </a:p>
          <a:p>
            <a:pPr marL="0" indent="0">
              <a:buNone/>
            </a:pPr>
            <a:r>
              <a:rPr lang="en-US" dirty="0"/>
              <a:t>•	Improves accessibility to transportation information</a:t>
            </a:r>
          </a:p>
          <a:p>
            <a:pPr marL="0" indent="0">
              <a:buNone/>
            </a:pPr>
            <a:r>
              <a:rPr lang="en-US" dirty="0"/>
              <a:t>•	Promotes Efficient use of public transportation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4068AD-C904-6244-1E82-BDF39DA5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886808-2770-1EA6-EE4F-31DC2E91D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42B23F95-5151-6512-9E5E-E6F84EBE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7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66831-8083-72D0-6307-04ADA256C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78AA-0CFF-F717-D2B9-FD49A85D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Synthesis of information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5AFB9F1B-1E2A-3D73-1A59-E81E60691D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7894A8E-0D39-0563-705F-DE1E819BD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473CB3-7A42-B902-4538-10969C05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14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AE2C2-EEE4-587E-C20B-A7E628F50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1B05-10A1-DB86-96B4-4990C5E19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04" y="55683"/>
            <a:ext cx="7270431" cy="684091"/>
          </a:xfrm>
        </p:spPr>
        <p:txBody>
          <a:bodyPr>
            <a:normAutofit/>
          </a:bodyPr>
          <a:lstStyle/>
          <a:p>
            <a:r>
              <a:rPr lang="en-US" sz="2000" dirty="0"/>
              <a:t>Pseudo code for genetic algorithm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60A3097-9F9C-B5B0-A1ED-C040A48D7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1D2B05-C244-0D4D-33B9-5944B45757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83935" y="522040"/>
            <a:ext cx="7881023" cy="4106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Input: Set of routes R</a:t>
            </a:r>
          </a:p>
          <a:p>
            <a:pPr marL="0" indent="0">
              <a:buNone/>
            </a:pPr>
            <a:r>
              <a:rPr lang="en-US" sz="1000" dirty="0"/>
              <a:t>Output: Optimal route R*</a:t>
            </a:r>
          </a:p>
          <a:p>
            <a:pPr marL="0" indent="0">
              <a:buNone/>
            </a:pPr>
            <a:r>
              <a:rPr lang="en-US" sz="1000" dirty="0"/>
              <a:t>Initialize population P with random routes</a:t>
            </a:r>
          </a:p>
          <a:p>
            <a:pPr marL="0" indent="0">
              <a:buNone/>
            </a:pPr>
            <a:r>
              <a:rPr lang="en-US" sz="1000" dirty="0"/>
              <a:t>Set generation = 0</a:t>
            </a:r>
          </a:p>
          <a:p>
            <a:pPr marL="0" indent="0">
              <a:buNone/>
            </a:pPr>
            <a:r>
              <a:rPr lang="en-US" sz="1000" dirty="0"/>
              <a:t>While generation &lt; MAX_GENERATIONS:</a:t>
            </a:r>
          </a:p>
          <a:p>
            <a:pPr marL="0" indent="0">
              <a:buNone/>
            </a:pPr>
            <a:r>
              <a:rPr lang="en-US" sz="1000" dirty="0"/>
              <a:t>    For each route r in P:</a:t>
            </a:r>
          </a:p>
          <a:p>
            <a:pPr marL="0" indent="0">
              <a:buNone/>
            </a:pPr>
            <a:r>
              <a:rPr lang="en-US" sz="1000" dirty="0"/>
              <a:t>        Compute fitness[r]</a:t>
            </a:r>
          </a:p>
          <a:p>
            <a:pPr marL="0" indent="0">
              <a:buNone/>
            </a:pPr>
            <a:r>
              <a:rPr lang="en-US" sz="1000" dirty="0"/>
              <a:t>Select best routes from P as parents</a:t>
            </a:r>
          </a:p>
          <a:p>
            <a:pPr marL="0" indent="0">
              <a:buNone/>
            </a:pPr>
            <a:r>
              <a:rPr lang="en-US" sz="1000" dirty="0"/>
              <a:t>    Generate new routes using crossover</a:t>
            </a:r>
          </a:p>
          <a:p>
            <a:pPr marL="0" indent="0">
              <a:buNone/>
            </a:pPr>
            <a:r>
              <a:rPr lang="en-US" sz="1000" dirty="0"/>
              <a:t>    Apply mutation to new routes</a:t>
            </a:r>
          </a:p>
          <a:p>
            <a:pPr marL="0" indent="0">
              <a:buNone/>
            </a:pPr>
            <a:r>
              <a:rPr lang="en-US" sz="1000" dirty="0"/>
              <a:t> Replace population P with new routes</a:t>
            </a:r>
          </a:p>
          <a:p>
            <a:pPr marL="0" indent="0">
              <a:buNone/>
            </a:pPr>
            <a:r>
              <a:rPr lang="en-US" sz="1000" dirty="0"/>
              <a:t>    generation = generation + 1</a:t>
            </a:r>
          </a:p>
          <a:p>
            <a:pPr marL="0" indent="0">
              <a:buNone/>
            </a:pPr>
            <a:r>
              <a:rPr lang="en-US" sz="1000" dirty="0"/>
              <a:t>Select route R* with best fitness</a:t>
            </a:r>
          </a:p>
          <a:p>
            <a:pPr marL="0" indent="0">
              <a:buNone/>
            </a:pPr>
            <a:r>
              <a:rPr lang="en-US" sz="1000" dirty="0"/>
              <a:t>Return optimal route R*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F390969-72E0-40BC-F224-8F83CD553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5D7D00-F18A-5F1D-5063-240A3391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E33A3A1-FFC0-C259-88AF-07A4500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0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1B6C-A3ED-7DC3-C2EE-D5256B95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8064-FCB2-DF85-6662-60BCCFB7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04" y="55683"/>
            <a:ext cx="7270431" cy="684091"/>
          </a:xfrm>
        </p:spPr>
        <p:txBody>
          <a:bodyPr>
            <a:normAutofit/>
          </a:bodyPr>
          <a:lstStyle/>
          <a:p>
            <a:r>
              <a:rPr lang="en-US" sz="2000" dirty="0"/>
              <a:t>Pseudo code for random forest regression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FF354BBF-3CE1-E1A5-7B62-FF0966B440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971BBA-294D-33A0-47E9-AD5535016B5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83935" y="522040"/>
            <a:ext cx="7881023" cy="4106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Input: Training data D, route features X</a:t>
            </a:r>
          </a:p>
          <a:p>
            <a:pPr marL="0" indent="0">
              <a:buNone/>
            </a:pPr>
            <a:r>
              <a:rPr lang="en-US" sz="1000" dirty="0"/>
              <a:t>Output: Predicted travel time T</a:t>
            </a:r>
          </a:p>
          <a:p>
            <a:pPr marL="0" indent="0">
              <a:buNone/>
            </a:pPr>
            <a:r>
              <a:rPr lang="en-US" sz="1000" dirty="0"/>
              <a:t>Initialize empty forest F</a:t>
            </a:r>
          </a:p>
          <a:p>
            <a:pPr marL="0" indent="0">
              <a:buNone/>
            </a:pPr>
            <a:r>
              <a:rPr lang="en-US" sz="1000" dirty="0"/>
              <a:t>For </a:t>
            </a:r>
            <a:r>
              <a:rPr lang="en-US" sz="1000" dirty="0" err="1"/>
              <a:t>i</a:t>
            </a:r>
            <a:r>
              <a:rPr lang="en-US" sz="1000" dirty="0"/>
              <a:t> = 1 to NUMBER_OF_TREES:</a:t>
            </a:r>
          </a:p>
          <a:p>
            <a:pPr marL="0" indent="0">
              <a:buNone/>
            </a:pPr>
            <a:r>
              <a:rPr lang="en-US" sz="1000" dirty="0"/>
              <a:t>    Create bootstrap sample Di from D</a:t>
            </a:r>
          </a:p>
          <a:p>
            <a:pPr marL="0" indent="0">
              <a:buNone/>
            </a:pPr>
            <a:r>
              <a:rPr lang="en-US" sz="1000" dirty="0"/>
              <a:t>    Train decision tree Ti using Di</a:t>
            </a:r>
          </a:p>
          <a:p>
            <a:pPr marL="0" indent="0">
              <a:buNone/>
            </a:pPr>
            <a:r>
              <a:rPr lang="en-US" sz="1000" dirty="0"/>
              <a:t>    Add Ti to forest F</a:t>
            </a:r>
          </a:p>
          <a:p>
            <a:pPr marL="0" indent="0">
              <a:buNone/>
            </a:pPr>
            <a:r>
              <a:rPr lang="en-US" sz="1000" dirty="0"/>
              <a:t>For each input route x:</a:t>
            </a:r>
          </a:p>
          <a:p>
            <a:pPr marL="0" indent="0">
              <a:buNone/>
            </a:pPr>
            <a:r>
              <a:rPr lang="en-US" sz="1000" dirty="0"/>
              <a:t>    For each tree Ti in F:</a:t>
            </a:r>
          </a:p>
          <a:p>
            <a:pPr marL="0" indent="0">
              <a:buNone/>
            </a:pPr>
            <a:r>
              <a:rPr lang="en-US" sz="1000" dirty="0"/>
              <a:t>        Predict travel time </a:t>
            </a:r>
            <a:r>
              <a:rPr lang="en-US" sz="1000" dirty="0" err="1"/>
              <a:t>ti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    Compute average prediction:</a:t>
            </a:r>
          </a:p>
          <a:p>
            <a:pPr marL="0" indent="0">
              <a:buNone/>
            </a:pPr>
            <a:r>
              <a:rPr lang="en-US" sz="1000" dirty="0"/>
              <a:t>        T = mean(t1, t2, ..., </a:t>
            </a:r>
            <a:r>
              <a:rPr lang="en-US" sz="1000" dirty="0" err="1"/>
              <a:t>tn</a:t>
            </a:r>
            <a:r>
              <a:rPr lang="en-US" sz="1000" dirty="0"/>
              <a:t>)</a:t>
            </a:r>
          </a:p>
          <a:p>
            <a:pPr marL="0" indent="0">
              <a:buNone/>
            </a:pPr>
            <a:r>
              <a:rPr lang="en-US" sz="1000" dirty="0"/>
              <a:t>Return predicted travel time 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0BCA3CF-747B-EE03-BD43-8824CAF19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7E92A3-D527-B74C-4322-0601E4B7F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9EF077C2-332B-CDFA-BDBD-71888C88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7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4AA9-8D52-94EA-B16F-4200520E0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2877-4E76-E373-B597-8E0FFAF2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04" y="55683"/>
            <a:ext cx="7270431" cy="684091"/>
          </a:xfrm>
        </p:spPr>
        <p:txBody>
          <a:bodyPr>
            <a:normAutofit/>
          </a:bodyPr>
          <a:lstStyle/>
          <a:p>
            <a:r>
              <a:rPr lang="en-US" sz="2000" dirty="0"/>
              <a:t>Pseudo code for Deep Q-learning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AB1766AB-67B8-558B-40DF-7C3DC9C978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42553E-EAB8-5B45-7275-53BC85C24E6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81004" y="397728"/>
            <a:ext cx="7881023" cy="4106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Input: Source S, Destination D</a:t>
            </a:r>
          </a:p>
          <a:p>
            <a:pPr marL="0" indent="0">
              <a:buNone/>
            </a:pPr>
            <a:r>
              <a:rPr lang="en-US" sz="1000" dirty="0"/>
              <a:t>Output: Learned optimal route policy</a:t>
            </a:r>
          </a:p>
          <a:p>
            <a:pPr marL="0" indent="0">
              <a:buNone/>
            </a:pPr>
            <a:r>
              <a:rPr lang="en-US" sz="1000" dirty="0"/>
              <a:t>For each route r in R:</a:t>
            </a:r>
          </a:p>
          <a:p>
            <a:pPr marL="0" indent="0">
              <a:buNone/>
            </a:pPr>
            <a:r>
              <a:rPr lang="en-US" sz="1000" dirty="0"/>
              <a:t>Initialize Q-network with random weights</a:t>
            </a:r>
          </a:p>
          <a:p>
            <a:pPr marL="0" indent="0">
              <a:buNone/>
            </a:pPr>
            <a:r>
              <a:rPr lang="en-US" sz="1000" dirty="0"/>
              <a:t>Initialize replay memory M</a:t>
            </a:r>
          </a:p>
          <a:p>
            <a:pPr marL="0" indent="0">
              <a:buNone/>
            </a:pPr>
            <a:r>
              <a:rPr lang="en-US" sz="1000" dirty="0"/>
              <a:t>For episode = 1 to MAX_EPISODES:</a:t>
            </a:r>
          </a:p>
          <a:p>
            <a:pPr marL="0" indent="0">
              <a:buNone/>
            </a:pPr>
            <a:r>
              <a:rPr lang="en-US" sz="1000" dirty="0"/>
              <a:t>    Set current state = S</a:t>
            </a:r>
          </a:p>
          <a:p>
            <a:pPr marL="0" indent="0">
              <a:buNone/>
            </a:pPr>
            <a:r>
              <a:rPr lang="en-US" sz="1000" dirty="0"/>
              <a:t>    While current state is not D:</a:t>
            </a:r>
          </a:p>
          <a:p>
            <a:pPr marL="0" indent="0">
              <a:buNone/>
            </a:pPr>
            <a:r>
              <a:rPr lang="en-US" sz="1000" dirty="0"/>
              <a:t>        Select action using ε-greedy policy</a:t>
            </a:r>
          </a:p>
          <a:p>
            <a:pPr marL="0" indent="0">
              <a:buNone/>
            </a:pPr>
            <a:r>
              <a:rPr lang="en-US" sz="1000" dirty="0"/>
              <a:t>        Execute action and move to next state</a:t>
            </a:r>
          </a:p>
          <a:p>
            <a:pPr marL="0" indent="0">
              <a:buNone/>
            </a:pPr>
            <a:r>
              <a:rPr lang="en-US" sz="1000" dirty="0"/>
              <a:t>        Receive reward</a:t>
            </a:r>
          </a:p>
          <a:p>
            <a:pPr marL="0" indent="0">
              <a:buNone/>
            </a:pPr>
            <a:r>
              <a:rPr lang="en-US" sz="1000" dirty="0"/>
              <a:t>        Store (state, action, reward, next state) in M</a:t>
            </a:r>
          </a:p>
          <a:p>
            <a:pPr marL="0" indent="0">
              <a:buNone/>
            </a:pPr>
            <a:r>
              <a:rPr lang="en-US" sz="1000" dirty="0"/>
              <a:t>        Sample batch from M</a:t>
            </a:r>
          </a:p>
          <a:p>
            <a:pPr marL="0" indent="0">
              <a:buNone/>
            </a:pPr>
            <a:r>
              <a:rPr lang="en-US" sz="1000" dirty="0"/>
              <a:t>        Update Q-network using sampled data</a:t>
            </a:r>
          </a:p>
          <a:p>
            <a:pPr marL="0" indent="0">
              <a:buNone/>
            </a:pPr>
            <a:r>
              <a:rPr lang="en-US" sz="1000" dirty="0"/>
              <a:t>        Set state = next state</a:t>
            </a:r>
          </a:p>
          <a:p>
            <a:pPr marL="0" indent="0">
              <a:buNone/>
            </a:pPr>
            <a:r>
              <a:rPr lang="en-US" sz="1000" dirty="0"/>
              <a:t>Return trained Q-network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D65AF7-1913-5924-53F5-A299DA2B9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B84FFF-528A-4961-D948-FD8E79DB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CD6F0951-3045-8CC6-7DE0-8193E9AF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09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Flowchart for genetic algorithms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5679" y="2456688"/>
            <a:ext cx="9946298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2ED23-F2DE-0999-B268-34FB9E1BB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448" y="432435"/>
            <a:ext cx="1980565" cy="62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571"/>
            <a:ext cx="10668000" cy="1325563"/>
          </a:xfrm>
        </p:spPr>
        <p:txBody>
          <a:bodyPr/>
          <a:lstStyle/>
          <a:p>
            <a:r>
              <a:rPr lang="en-US" dirty="0"/>
              <a:t>Flowchart for genetic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47A6C-0E62-E9FB-6017-4485DD7BA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445" y="171794"/>
            <a:ext cx="2051539" cy="651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Topic: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dirty="0"/>
              <a:t>Explanation of AI concept 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dirty="0"/>
              <a:t>Research Evidences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dirty="0"/>
              <a:t>Reason for Selection of topic</a:t>
            </a:r>
          </a:p>
          <a:p>
            <a:r>
              <a:rPr lang="en-US" dirty="0"/>
              <a:t>Solution: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Explanation of the solution and developed application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Achieved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How it solves real world problems?</a:t>
            </a:r>
          </a:p>
          <a:p>
            <a:r>
              <a:rPr lang="en-US" dirty="0"/>
              <a:t>Synthesis of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Pseudo Code for the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Diagrammatical representations of the 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6317-868E-3B1A-6BAB-40A7EE7DD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C8B5-6A2E-E1B8-BB08-1B0D0AD8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571"/>
            <a:ext cx="10668000" cy="1325563"/>
          </a:xfrm>
        </p:spPr>
        <p:txBody>
          <a:bodyPr/>
          <a:lstStyle/>
          <a:p>
            <a:r>
              <a:rPr lang="en-US" dirty="0"/>
              <a:t>Flowchart for random forest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D5E38-A2B2-9535-6F5C-2CCBF1E6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87167-D67C-3E21-6D36-ABD4E1816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61" y="578840"/>
            <a:ext cx="3170677" cy="62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73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5C80-FF29-C369-3C7A-BD1FF23A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41F9-90D8-3804-11A5-147FE3E2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571"/>
            <a:ext cx="10668000" cy="1325563"/>
          </a:xfrm>
        </p:spPr>
        <p:txBody>
          <a:bodyPr/>
          <a:lstStyle/>
          <a:p>
            <a:r>
              <a:rPr lang="en-US" dirty="0"/>
              <a:t>Flowchart for Deep q-learning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6EC5B-6F14-F2D9-429F-1818DB15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AE63A-D7F9-D35D-AD19-CAD1E7F7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" y="651210"/>
            <a:ext cx="1939925" cy="60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0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Rijan Gubhaju​</a:t>
            </a:r>
          </a:p>
          <a:p>
            <a:r>
              <a:rPr lang="en-US" dirty="0"/>
              <a:t>rijan.gubhaju5710@gmail</a:t>
            </a:r>
            <a:r>
              <a:rPr lang="en-US"/>
              <a:t>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 err="1"/>
              <a:t>TOpics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Ai concepts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Deep Q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Genetic algorithms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Random Forest Regression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The foundation of the project relies on Supervised Learning to predict route lengths.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it works: </a:t>
            </a:r>
            <a:r>
              <a:rPr lang="en-US" dirty="0"/>
              <a:t>A Random Forest acts like a "committee" of many Decision Trees. Instead of relying on one path, it averages the predictions of 100 different trees to ensure high accuracy and prevent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 Insight: </a:t>
            </a:r>
            <a:r>
              <a:rPr lang="en-US" dirty="0"/>
              <a:t>The model identified "Vertices" (the number of coordinate points in a route) as the most important factor in determining distance.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Achieved Result: </a:t>
            </a:r>
            <a:r>
              <a:rPr lang="en-US" dirty="0"/>
              <a:t>This model reached an $R^{2}$ Score of 0.9638, meaning it is over 96% accurate in its predictions.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44583-2AB0-6A00-7F91-1A48EF594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5406-CEE8-7C83-597F-F0BAFCEC7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>
            <a:normAutofit/>
          </a:bodyPr>
          <a:lstStyle/>
          <a:p>
            <a:r>
              <a:rPr lang="en-US" dirty="0"/>
              <a:t>Genetic Algorithm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24BEF-C254-598E-C6CE-D1515196DC1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find the most efficient travel paths, the system uses a </a:t>
            </a:r>
            <a:r>
              <a:rPr lang="en-US" b="1" dirty="0"/>
              <a:t>Genetic Algorithm</a:t>
            </a:r>
            <a:r>
              <a:rPr lang="en-US" dirty="0"/>
              <a:t>, which is a search technique inspired by Charles Darwin’s theory of natural evolution.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Process</a:t>
            </a:r>
            <a:r>
              <a:rPr lang="en-US" dirty="0"/>
              <a:t>: The algorithm starts with a "population" of random routes and "evolves" them over 50 generations. It sorts routes by efficiency—where shorter is better—and keeps the "fittest" winners to create the next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Outcome</a:t>
            </a:r>
            <a:r>
              <a:rPr lang="en-US" dirty="0"/>
              <a:t>: Through crossover and mutation, the system successfully optimized path efficiency to a score of </a:t>
            </a:r>
            <a:r>
              <a:rPr lang="en-US" b="1" dirty="0"/>
              <a:t>0.94</a:t>
            </a:r>
            <a:r>
              <a:rPr lang="en-US" dirty="0"/>
              <a:t>, identifying shorter connections that were not immediately obvious.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A965B-0168-3C14-2C24-FF2D76B4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2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D05F-3B06-EA5E-D21F-2D7A185C3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0E3D-7982-3109-2E7F-7BFA6629B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>
            <a:normAutofit/>
          </a:bodyPr>
          <a:lstStyle/>
          <a:p>
            <a:r>
              <a:rPr lang="en-US" dirty="0"/>
              <a:t>Deep Q-Learning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C100B-6709-8D08-5D32-F452D7A5C00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For handling dynamic, real-time changes in the bus network, the project employs </a:t>
            </a:r>
            <a:r>
              <a:rPr lang="en-US" b="1" dirty="0"/>
              <a:t>Deep Q-Learning (DQN)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it works</a:t>
            </a:r>
            <a:r>
              <a:rPr lang="en-US" dirty="0"/>
              <a:t>: Unlike the other models, DQN learns through </a:t>
            </a:r>
            <a:r>
              <a:rPr lang="en-US" b="1" dirty="0"/>
              <a:t>trial and error</a:t>
            </a:r>
            <a:r>
              <a:rPr lang="en-US" dirty="0"/>
              <a:t>. An AI "agent" explores the transit network and receives "rewards" for making efficient decisions and "penalties" for mistakes.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Learning Progress</a:t>
            </a:r>
            <a:r>
              <a:rPr lang="en-US" dirty="0"/>
              <a:t>: Over 50 episodes, the agent's rewards rose steadily from -100 toward 0. This proves the AI successfully learned to navigate the complex environment with fewer errors over time.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7618C-341F-97E0-D04C-B76019BD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6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Reason for the selection of the topic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main reason is due to my personal experience of struggle while commuting through a public transportation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C4E55-8394-0DB3-B194-088D965BD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187D-6AEA-55EB-4311-82D4E05DE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Solutions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400DC3CB-3D46-DE4B-5C89-17004875BE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12C4290-ABC2-982F-2411-E3DA4CEB1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AD2B5C-39D8-426E-49F5-80CC46B74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0183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{3BE01F72-7473-489F-BF58-D98A471C2C8B}TF55c86556-70ea-476e-aa05-13a38f2d5b0da1381d77_win32-a3c664429073</Template>
  <TotalTime>35</TotalTime>
  <Words>1096</Words>
  <Application>Microsoft Office PowerPoint</Application>
  <PresentationFormat>Widescreen</PresentationFormat>
  <Paragraphs>154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Avenir Next LT Pro</vt:lpstr>
      <vt:lpstr>Calibri</vt:lpstr>
      <vt:lpstr>Custom</vt:lpstr>
      <vt:lpstr>Ai Project presentation</vt:lpstr>
      <vt:lpstr>Agenda</vt:lpstr>
      <vt:lpstr>TOpics</vt:lpstr>
      <vt:lpstr>Ai concepts used</vt:lpstr>
      <vt:lpstr>Random Forest Regression </vt:lpstr>
      <vt:lpstr>Genetic Algorithm </vt:lpstr>
      <vt:lpstr>Deep Q-Learning  </vt:lpstr>
      <vt:lpstr>Reason for the selection of the topic</vt:lpstr>
      <vt:lpstr>Solutions</vt:lpstr>
      <vt:lpstr>Explanation of the solution and developed application</vt:lpstr>
      <vt:lpstr>Explanation of the solution and developed application</vt:lpstr>
      <vt:lpstr>Explanation of the solution and developed application</vt:lpstr>
      <vt:lpstr>Synthesis of information</vt:lpstr>
      <vt:lpstr>Pseudo code for genetic algorithm</vt:lpstr>
      <vt:lpstr>Pseudo code for random forest regression</vt:lpstr>
      <vt:lpstr>Pseudo code for Deep Q-learning</vt:lpstr>
      <vt:lpstr>Flowchart for genetic algorithms</vt:lpstr>
      <vt:lpstr>Navigating Q&amp;A sessions</vt:lpstr>
      <vt:lpstr>Flowchart for genetic algorithms</vt:lpstr>
      <vt:lpstr>Flowchart for random forest regression</vt:lpstr>
      <vt:lpstr>Flowchart for Deep q-learning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Rijan Gubhaju</dc:creator>
  <cp:lastModifiedBy>Rijan Gubhaju</cp:lastModifiedBy>
  <cp:revision>1</cp:revision>
  <dcterms:created xsi:type="dcterms:W3CDTF">2026-01-21T10:52:15Z</dcterms:created>
  <dcterms:modified xsi:type="dcterms:W3CDTF">2026-01-21T11:27:56Z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